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3" r:id="rId5"/>
    <p:sldId id="264" r:id="rId6"/>
    <p:sldId id="262" r:id="rId7"/>
    <p:sldId id="266" r:id="rId8"/>
    <p:sldId id="265" r:id="rId9"/>
    <p:sldId id="269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F4C69-36C7-D741-9637-B1FBDF2AE18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5B49-5FAF-884E-8947-2BD8F24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4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lesson</a:t>
            </a:r>
            <a:r>
              <a:rPr lang="en-US" baseline="0" dirty="0" smtClean="0"/>
              <a:t> plan</a:t>
            </a:r>
          </a:p>
          <a:p>
            <a:r>
              <a:rPr lang="en-US" baseline="0" dirty="0" smtClean="0"/>
              <a:t>Present copy of degree outcomes</a:t>
            </a:r>
          </a:p>
          <a:p>
            <a:r>
              <a:rPr lang="en-US" baseline="0" dirty="0" smtClean="0"/>
              <a:t>Align with ILOs, PLOs, and CLOs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http://aacu.org/publications-research/periodicals/college-outcomes-work-life-and-citizenship-can-we-really-do-it-all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7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you doing already, or, what was effective for you as a learner</a:t>
            </a:r>
          </a:p>
          <a:p>
            <a:r>
              <a:rPr lang="en-US" baseline="0" dirty="0" smtClean="0"/>
              <a:t>Scaffolding challenges – examples?</a:t>
            </a:r>
          </a:p>
          <a:p>
            <a:r>
              <a:rPr lang="en-US" baseline="0" dirty="0" smtClean="0"/>
              <a:t>Examples of remediation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Rubric for group</a:t>
            </a:r>
            <a:r>
              <a:rPr lang="en-US" baseline="0" dirty="0" smtClean="0"/>
              <a:t>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Samples from Beth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Jörg</a:t>
            </a:r>
            <a:r>
              <a:rPr lang="en-US" dirty="0" smtClean="0"/>
              <a:t> </a:t>
            </a:r>
            <a:r>
              <a:rPr lang="en-US" dirty="0" err="1" smtClean="0"/>
              <a:t>Helbig</a:t>
            </a:r>
            <a:r>
              <a:rPr lang="en-US" dirty="0" smtClean="0"/>
              <a:t> (own picture (</a:t>
            </a:r>
            <a:r>
              <a:rPr lang="en-US" dirty="0" err="1" smtClean="0"/>
              <a:t>Merops</a:t>
            </a:r>
            <a:r>
              <a:rPr lang="en-US" dirty="0" smtClean="0"/>
              <a:t> 22:43, 27 December 2005 (UTC))) [GFDL (http://</a:t>
            </a:r>
            <a:r>
              <a:rPr lang="en-US" dirty="0" err="1" smtClean="0"/>
              <a:t>www.gnu.org</a:t>
            </a:r>
            <a:r>
              <a:rPr lang="en-US" dirty="0" smtClean="0"/>
              <a:t>/</a:t>
            </a:r>
            <a:r>
              <a:rPr lang="en-US" dirty="0" err="1" smtClean="0"/>
              <a:t>copyleft</a:t>
            </a:r>
            <a:r>
              <a:rPr lang="en-US" dirty="0" smtClean="0"/>
              <a:t>/</a:t>
            </a:r>
            <a:r>
              <a:rPr lang="en-US" dirty="0" err="1" smtClean="0"/>
              <a:t>fdl.html</a:t>
            </a:r>
            <a:r>
              <a:rPr lang="en-US" dirty="0" smtClean="0"/>
              <a:t>) or CC-BY-SA-3.0 (http://</a:t>
            </a:r>
            <a:r>
              <a:rPr lang="en-US" dirty="0" err="1" smtClean="0"/>
              <a:t>creativecommons.org</a:t>
            </a:r>
            <a:r>
              <a:rPr lang="en-US" dirty="0" smtClean="0"/>
              <a:t>/licenses/by-</a:t>
            </a:r>
            <a:r>
              <a:rPr lang="en-US" dirty="0" err="1" smtClean="0"/>
              <a:t>sa</a:t>
            </a:r>
            <a:r>
              <a:rPr lang="en-US" dirty="0" smtClean="0"/>
              <a:t>/3.0/)], via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65B49-5FAF-884E-8947-2BD8F24692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4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8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3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2A27E-8A8E-2E44-80D7-D6C902AE22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2B6B-29ED-534C-AE03-D23EA578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7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lanecc.edu/users/howardc/JunePT_PTA/Christinas%20Lesson%20Pla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se.org/docs/Engagement_Rising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lanecc.edu/users/howardc/JunePT_PTA/GroupFacilitatorRubric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lanecc.edu/users/howardc/JunePT_PTA/Sample%20Academic%20Corrective%20Action%20Pla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://media.lanecc.edu/users/howardc/JunePT_PTA/Sample%20Clinical%20Corrective%20Action%20Pla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5230451"/>
            <a:ext cx="9143998" cy="1681080"/>
          </a:xfrm>
          <a:prstGeom prst="rect">
            <a:avLst/>
          </a:prstGeom>
          <a:solidFill>
            <a:srgbClr val="222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119" y="5200954"/>
            <a:ext cx="381000" cy="1721346"/>
          </a:xfrm>
          <a:prstGeom prst="rect">
            <a:avLst/>
          </a:prstGeom>
          <a:solidFill>
            <a:srgbClr val="FFA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62999" y="5230451"/>
            <a:ext cx="399408" cy="1682502"/>
          </a:xfrm>
          <a:prstGeom prst="rect">
            <a:avLst/>
          </a:prstGeom>
          <a:solidFill>
            <a:srgbClr val="FFA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GFU_PT_logo cent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1" y="5184879"/>
            <a:ext cx="2148487" cy="17283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80" y="805314"/>
            <a:ext cx="4419600" cy="187743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Beginning with the End in Mind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Guided Discussions Around Student Success and Career Satisfaction in PTA 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422" y="3505979"/>
            <a:ext cx="5046578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Christina D Howard, MPT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PTA Program Coordinator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Lane Community College, Eugene, OR</a:t>
            </a:r>
          </a:p>
          <a:p>
            <a:r>
              <a:rPr lang="en-US" sz="2000" dirty="0" err="1" smtClean="0">
                <a:solidFill>
                  <a:srgbClr val="000000"/>
                </a:solidFill>
              </a:rPr>
              <a:t>howardc@lanecc.edu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0084" t="7981" b="27850"/>
          <a:stretch/>
        </p:blipFill>
        <p:spPr>
          <a:xfrm>
            <a:off x="6800594" y="5230451"/>
            <a:ext cx="1978482" cy="16918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3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79" y="805314"/>
            <a:ext cx="7076535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</a:rPr>
              <a:t>Personal Mission Statement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315" y="4678512"/>
            <a:ext cx="7365999" cy="1200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What are your guiding principles?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What does your “end” look like?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Have you allowed for agility, flexibility, and reflection? </a:t>
            </a:r>
          </a:p>
        </p:txBody>
      </p:sp>
      <p:pic>
        <p:nvPicPr>
          <p:cNvPr id="4" name="Picture 3" descr="Steph_Rol_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48" y="2029995"/>
            <a:ext cx="3548392" cy="22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79" y="524577"/>
            <a:ext cx="7076535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</a:rPr>
              <a:t>Career Success – Student-Centered Practice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3158" y="4271676"/>
            <a:ext cx="4450107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Serve strategically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Meet for support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Champion improvement efforts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Promote discipline knowledge and expertise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Connect to mission</a:t>
            </a:r>
          </a:p>
        </p:txBody>
      </p:sp>
      <p:pic>
        <p:nvPicPr>
          <p:cNvPr id="2" name="Picture 1" descr="Whitewater_kayaking_Is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4" y="2859101"/>
            <a:ext cx="2250623" cy="1672323"/>
          </a:xfrm>
          <a:prstGeom prst="rect">
            <a:avLst/>
          </a:prstGeom>
        </p:spPr>
      </p:pic>
      <p:pic>
        <p:nvPicPr>
          <p:cNvPr id="4" name="Picture 3" descr="Promise_barge_under_t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6" y="2131361"/>
            <a:ext cx="4111562" cy="14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79" y="805314"/>
            <a:ext cx="6982957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Reflecting on the Past</a:t>
            </a:r>
            <a:endParaRPr lang="en-US" sz="4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1905" y="2322850"/>
            <a:ext cx="4643487" cy="8309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What have we learned about early career PTA educators?</a:t>
            </a:r>
          </a:p>
        </p:txBody>
      </p:sp>
      <p:pic>
        <p:nvPicPr>
          <p:cNvPr id="2" name="Picture 1" descr="6254407253_d1624faf33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9" y="3750686"/>
            <a:ext cx="2861510" cy="18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7053" y="484473"/>
            <a:ext cx="6336630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Where shall we start?</a:t>
            </a:r>
            <a:endParaRPr lang="en-US" sz="4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158" y="2383506"/>
            <a:ext cx="7793789" cy="3416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Rank discussion topics based on your current faculty experience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Expand teaching and learning strategies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Mentor, advise and guide students with diverse skills, abilities, and backgrounds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Balance roles and responsibilities (teaching, advising, coordinating, assessing, scholarship, service, </a:t>
            </a:r>
            <a:r>
              <a:rPr lang="en-US" sz="2400" dirty="0" err="1" smtClean="0">
                <a:solidFill>
                  <a:srgbClr val="000000"/>
                </a:solidFill>
              </a:rPr>
              <a:t>etc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Align with accreditation and regional standards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Other topics?</a:t>
            </a:r>
          </a:p>
        </p:txBody>
      </p:sp>
    </p:spTree>
    <p:extLst>
      <p:ext uri="{BB962C8B-B14F-4D97-AF65-F5344CB8AC3E}">
        <p14:creationId xmlns:p14="http://schemas.microsoft.com/office/powerpoint/2010/main" val="8728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79" y="805314"/>
            <a:ext cx="6555167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</a:rPr>
              <a:t>Beginning with the End in Mind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</a:rPr>
              <a:t>Teaching and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1779" y="3138634"/>
            <a:ext cx="6555167" cy="267765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What skills and knowledge do students need?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Why do students need these skills?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 will I know that they have learned the skills?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 will students know that they have learned?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 do I “cover” everything that must be learned?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8316" y="805314"/>
            <a:ext cx="7767052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Integrating multiple learning outcomes</a:t>
            </a:r>
            <a:endParaRPr lang="en-US" sz="36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264" y="1898759"/>
            <a:ext cx="6523790" cy="1077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Case Study:</a:t>
            </a:r>
          </a:p>
          <a:p>
            <a:r>
              <a:rPr lang="en-US" sz="3200" dirty="0" smtClean="0">
                <a:solidFill>
                  <a:srgbClr val="000000"/>
                </a:solidFill>
                <a:hlinkClick r:id="rId3"/>
              </a:rPr>
              <a:t>Hand washing and Infection Control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Red_onions_(cross-sections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7947" y="3213078"/>
            <a:ext cx="2783346" cy="33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80" y="805314"/>
            <a:ext cx="6568536" cy="1077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effectLst/>
              </a:rPr>
              <a:t>Beginning with the End in Mind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/>
              </a:rPr>
              <a:t>Student Success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316" y="2743980"/>
            <a:ext cx="7365999" cy="23083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What are “High Impact Practices” and,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Where do they fit in PTA Education?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 do these align with clinical and professional work?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How do we integrate practices and meet workplace expectations within a two-year degree?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</a:t>
            </a:r>
            <a:r>
              <a:rPr lang="en-US" sz="2400" dirty="0" err="1" smtClean="0">
                <a:solidFill>
                  <a:schemeClr val="bg1"/>
                </a:solidFill>
                <a:latin typeface="Univers 75 Black" pitchFamily="34" charset="0"/>
              </a:rPr>
              <a:t>aclty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1780" y="805314"/>
            <a:ext cx="6568536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</a:rPr>
              <a:t>HIPs</a:t>
            </a:r>
          </a:p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Examples in PTA Education</a:t>
            </a:r>
            <a:endParaRPr lang="en-US" sz="40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316" y="3093462"/>
            <a:ext cx="7365999" cy="218521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Active and collaborative learning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Academic challenge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Student-faculty interaction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Support for learners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1600" dirty="0" err="1">
                <a:solidFill>
                  <a:srgbClr val="000000"/>
                </a:solidFill>
                <a:hlinkClick r:id="rId3"/>
              </a:rPr>
              <a:t>www.ccsse.org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/docs/</a:t>
            </a:r>
            <a:r>
              <a:rPr lang="en-US" sz="1600" dirty="0" err="1">
                <a:solidFill>
                  <a:srgbClr val="000000"/>
                </a:solidFill>
                <a:hlinkClick r:id="rId3"/>
              </a:rPr>
              <a:t>Engagement_Rising.pdf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316" y="805314"/>
            <a:ext cx="7767052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Integrating high impact practices</a:t>
            </a:r>
            <a:endParaRPr lang="en-US" sz="36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7159" y="1981294"/>
            <a:ext cx="6523790" cy="1077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Case Study: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	</a:t>
            </a:r>
            <a:r>
              <a:rPr lang="en-US" sz="3200" dirty="0" smtClean="0">
                <a:solidFill>
                  <a:srgbClr val="000000"/>
                </a:solidFill>
                <a:hlinkClick r:id="rId3"/>
              </a:rPr>
              <a:t>Connecting</a:t>
            </a:r>
            <a:r>
              <a:rPr lang="en-US" sz="3200" dirty="0" smtClean="0">
                <a:solidFill>
                  <a:srgbClr val="000000"/>
                </a:solidFill>
              </a:rPr>
              <a:t> to </a:t>
            </a:r>
            <a:r>
              <a:rPr lang="en-US" sz="3200" dirty="0" smtClean="0">
                <a:solidFill>
                  <a:srgbClr val="000000"/>
                </a:solidFill>
                <a:hlinkClick r:id="rId3"/>
              </a:rPr>
              <a:t>workplace</a:t>
            </a:r>
            <a:r>
              <a:rPr lang="en-US" sz="3200" dirty="0" smtClean="0">
                <a:solidFill>
                  <a:srgbClr val="000000"/>
                </a:solidFill>
              </a:rPr>
              <a:t> readiness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puzz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16" y="3299856"/>
            <a:ext cx="3558144" cy="3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7368" y="5278676"/>
            <a:ext cx="4597989" cy="144691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400" spc="50" dirty="0" smtClean="0">
                <a:solidFill>
                  <a:schemeClr val="bg1"/>
                </a:solidFill>
                <a:latin typeface="Univers" pitchFamily="34" charset="0"/>
              </a:rPr>
              <a:t>A Faculty Development Workshop for </a:t>
            </a:r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New PT/PTA Faculty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nivers 75 Black" pitchFamily="34" charset="0"/>
              </a:rPr>
              <a:t>Portland, OR     2015</a:t>
            </a:r>
            <a:endParaRPr lang="en-US" sz="2400" dirty="0">
              <a:solidFill>
                <a:schemeClr val="bg1"/>
              </a:solidFill>
              <a:latin typeface="Univers 75 Black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Univers 75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316" y="805314"/>
            <a:ext cx="7767052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Integrating high impact practices</a:t>
            </a:r>
            <a:endParaRPr lang="en-US" sz="3600" b="1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6736" y="2074873"/>
            <a:ext cx="6523790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Corrective action planning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hlinkClick r:id="rId3"/>
              </a:rPr>
              <a:t>Academic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hlinkClick r:id="rId4"/>
              </a:rPr>
              <a:t>Clinical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 descr="Cooper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57" y="3906742"/>
            <a:ext cx="4283111" cy="27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521</Words>
  <Application>Microsoft Office PowerPoint</Application>
  <PresentationFormat>On-screen Show (4:3)</PresentationFormat>
  <Paragraphs>93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Pagliarulo</dc:creator>
  <cp:lastModifiedBy>howardc</cp:lastModifiedBy>
  <cp:revision>27</cp:revision>
  <dcterms:created xsi:type="dcterms:W3CDTF">2015-04-27T17:26:59Z</dcterms:created>
  <dcterms:modified xsi:type="dcterms:W3CDTF">2015-06-09T21:16:26Z</dcterms:modified>
</cp:coreProperties>
</file>