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E4A648D-E51D-49A2-A808-AD0525595901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648D-E51D-49A2-A808-AD0525595901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E4A648D-E51D-49A2-A808-AD0525595901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648D-E51D-49A2-A808-AD0525595901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648D-E51D-49A2-A808-AD0525595901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4A648D-E51D-49A2-A808-AD0525595901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4A648D-E51D-49A2-A808-AD0525595901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648D-E51D-49A2-A808-AD0525595901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648D-E51D-49A2-A808-AD0525595901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648D-E51D-49A2-A808-AD0525595901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E4A648D-E51D-49A2-A808-AD0525595901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4A648D-E51D-49A2-A808-AD0525595901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Complex </a:t>
            </a:r>
            <a:r>
              <a:rPr lang="en-US" dirty="0" smtClean="0">
                <a:latin typeface="Book Antiqua" pitchFamily="18" charset="0"/>
              </a:rPr>
              <a:t>sentences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Complex sentences contain a dependent clause and an </a:t>
            </a:r>
            <a:r>
              <a:rPr lang="en-US" dirty="0" smtClean="0"/>
              <a:t>independent </a:t>
            </a:r>
            <a:r>
              <a:rPr lang="en-US" dirty="0" smtClean="0"/>
              <a:t>clause.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</a:t>
            </a:r>
            <a:r>
              <a:rPr lang="en-US" dirty="0" smtClean="0"/>
              <a:t>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Definition:</a:t>
            </a:r>
          </a:p>
          <a:p>
            <a:pPr>
              <a:buNone/>
            </a:pPr>
            <a:r>
              <a:rPr lang="en-US" dirty="0" smtClean="0"/>
              <a:t>Complex </a:t>
            </a:r>
            <a:r>
              <a:rPr lang="en-US" dirty="0" smtClean="0"/>
              <a:t>sentences are comprised of </a:t>
            </a:r>
            <a:r>
              <a:rPr lang="en-US" dirty="0" smtClean="0"/>
              <a:t>one</a:t>
            </a:r>
            <a:r>
              <a:rPr lang="en-US" dirty="0" smtClean="0"/>
              <a:t> </a:t>
            </a:r>
            <a:r>
              <a:rPr lang="en-US" dirty="0" smtClean="0"/>
              <a:t>independent </a:t>
            </a:r>
            <a:r>
              <a:rPr lang="en-US" dirty="0" smtClean="0"/>
              <a:t>clause and one or more </a:t>
            </a:r>
            <a:r>
              <a:rPr lang="en-US" dirty="0" smtClean="0"/>
              <a:t>dependent clause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smtClean="0"/>
              <a:t>Independent clauses:</a:t>
            </a:r>
          </a:p>
          <a:p>
            <a:r>
              <a:rPr lang="en-US" dirty="0" smtClean="0"/>
              <a:t>can </a:t>
            </a:r>
            <a:r>
              <a:rPr lang="en-US" dirty="0" smtClean="0"/>
              <a:t>stand alone as a complete </a:t>
            </a:r>
            <a:r>
              <a:rPr lang="en-US" dirty="0" smtClean="0"/>
              <a:t>sentence</a:t>
            </a:r>
          </a:p>
          <a:p>
            <a:r>
              <a:rPr lang="en-US" dirty="0" smtClean="0"/>
              <a:t>contain </a:t>
            </a:r>
            <a:r>
              <a:rPr lang="en-US" dirty="0" smtClean="0"/>
              <a:t>a subject and a verb and </a:t>
            </a:r>
            <a:endParaRPr lang="en-US" dirty="0" smtClean="0"/>
          </a:p>
          <a:p>
            <a:r>
              <a:rPr lang="en-US" dirty="0" smtClean="0"/>
              <a:t>express</a:t>
            </a:r>
            <a:r>
              <a:rPr lang="en-US" dirty="0" smtClean="0"/>
              <a:t> </a:t>
            </a:r>
            <a:r>
              <a:rPr lang="en-US" dirty="0" smtClean="0"/>
              <a:t>a complete thought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D</a:t>
            </a:r>
            <a:r>
              <a:rPr lang="en-US" b="1" dirty="0" smtClean="0"/>
              <a:t>ependent </a:t>
            </a:r>
            <a:r>
              <a:rPr lang="en-US" b="1" dirty="0" smtClean="0"/>
              <a:t>clauses:</a:t>
            </a:r>
          </a:p>
          <a:p>
            <a:r>
              <a:rPr lang="en-US" dirty="0" smtClean="0"/>
              <a:t>contain a subject and a verb</a:t>
            </a:r>
          </a:p>
          <a:p>
            <a:r>
              <a:rPr lang="en-US" dirty="0" smtClean="0"/>
              <a:t>cannot stand alone as a complete </a:t>
            </a:r>
            <a:r>
              <a:rPr lang="en-US" dirty="0" smtClean="0"/>
              <a:t>sentence</a:t>
            </a:r>
          </a:p>
          <a:p>
            <a:r>
              <a:rPr lang="en-US" dirty="0" smtClean="0"/>
              <a:t>do not express a complete thought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Independent clause:</a:t>
            </a:r>
          </a:p>
          <a:p>
            <a:pPr>
              <a:buNone/>
            </a:pPr>
            <a:r>
              <a:rPr lang="en-US" dirty="0" smtClean="0"/>
              <a:t>	The </a:t>
            </a:r>
            <a:r>
              <a:rPr lang="en-US" u="sng" dirty="0" smtClean="0"/>
              <a:t>rainforest</a:t>
            </a:r>
            <a:r>
              <a:rPr lang="en-US" dirty="0" smtClean="0"/>
              <a:t> </a:t>
            </a:r>
            <a:r>
              <a:rPr lang="en-US" u="dbl" dirty="0" smtClean="0"/>
              <a:t>could disappear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Dependant clause: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Unless </a:t>
            </a:r>
            <a:r>
              <a:rPr lang="en-US" i="1" u="sng" dirty="0" smtClean="0"/>
              <a:t>steps</a:t>
            </a:r>
            <a:r>
              <a:rPr lang="en-US" i="1" dirty="0" smtClean="0"/>
              <a:t> </a:t>
            </a:r>
            <a:r>
              <a:rPr lang="en-US" i="1" u="dbl" dirty="0" smtClean="0"/>
              <a:t>are taken </a:t>
            </a:r>
            <a:r>
              <a:rPr lang="en-US" i="1" dirty="0" smtClean="0"/>
              <a:t>immediately.</a:t>
            </a:r>
          </a:p>
          <a:p>
            <a:r>
              <a:rPr lang="en-US" dirty="0" smtClean="0"/>
              <a:t>Complex sentence:</a:t>
            </a:r>
          </a:p>
          <a:p>
            <a:pPr>
              <a:buNone/>
            </a:pPr>
            <a:r>
              <a:rPr lang="en-US" dirty="0" smtClean="0"/>
              <a:t>	The rainforest could disappear </a:t>
            </a:r>
            <a:r>
              <a:rPr lang="en-US" i="1" dirty="0" smtClean="0"/>
              <a:t>unless steps are taken immediately.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52800" y="4114800"/>
            <a:ext cx="914400" cy="381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90800" y="2667000"/>
            <a:ext cx="838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</a:t>
            </a:r>
            <a:r>
              <a:rPr lang="en-US" dirty="0" smtClean="0"/>
              <a:t>complex </a:t>
            </a:r>
            <a:r>
              <a:rPr lang="en-US" dirty="0" smtClean="0"/>
              <a:t>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There </a:t>
            </a:r>
            <a:r>
              <a:rPr lang="en-US" dirty="0" smtClean="0"/>
              <a:t>are </a:t>
            </a:r>
            <a:r>
              <a:rPr lang="en-US" dirty="0" smtClean="0"/>
              <a:t>two </a:t>
            </a:r>
            <a:r>
              <a:rPr lang="en-US" dirty="0" smtClean="0"/>
              <a:t>types of </a:t>
            </a:r>
            <a:r>
              <a:rPr lang="en-US" dirty="0" smtClean="0"/>
              <a:t>complex sentences.</a:t>
            </a:r>
            <a:endParaRPr lang="en-US" dirty="0" smtClean="0"/>
          </a:p>
          <a:p>
            <a:r>
              <a:rPr lang="en-US" dirty="0" smtClean="0"/>
              <a:t>Subordinating</a:t>
            </a:r>
            <a:r>
              <a:rPr lang="en-US" dirty="0" smtClean="0"/>
              <a:t> conjunctions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When the fish ate the bait</a:t>
            </a:r>
            <a:r>
              <a:rPr lang="en-US" dirty="0" smtClean="0"/>
              <a:t>, Martina reeled it in.</a:t>
            </a:r>
            <a:endParaRPr lang="en-US" dirty="0" smtClean="0"/>
          </a:p>
          <a:p>
            <a:r>
              <a:rPr lang="en-US" dirty="0" smtClean="0"/>
              <a:t>Relative pronouns</a:t>
            </a:r>
            <a:endParaRPr lang="en-US" dirty="0" smtClean="0"/>
          </a:p>
          <a:p>
            <a:pPr lvl="1"/>
            <a:r>
              <a:rPr lang="en-US" dirty="0" smtClean="0"/>
              <a:t>Example: Email, </a:t>
            </a:r>
            <a:r>
              <a:rPr lang="en-US" i="1" dirty="0" smtClean="0"/>
              <a:t>which </a:t>
            </a:r>
            <a:r>
              <a:rPr lang="en-US" i="1" dirty="0" smtClean="0"/>
              <a:t>has been</a:t>
            </a:r>
            <a:r>
              <a:rPr lang="en-US" i="1" dirty="0" smtClean="0"/>
              <a:t> popular for many years,</a:t>
            </a:r>
            <a:r>
              <a:rPr lang="en-US" dirty="0" smtClean="0"/>
              <a:t> is losing its status to text and instant messaging.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1: </a:t>
            </a:r>
            <a:r>
              <a:rPr lang="en-US" dirty="0" smtClean="0"/>
              <a:t>Subord</a:t>
            </a:r>
            <a:r>
              <a:rPr lang="en-US" dirty="0" smtClean="0"/>
              <a:t>inating </a:t>
            </a:r>
            <a:r>
              <a:rPr lang="en-US" dirty="0" smtClean="0"/>
              <a:t>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Sub</a:t>
            </a:r>
            <a:r>
              <a:rPr lang="en-US" sz="3200" dirty="0" smtClean="0"/>
              <a:t>ordinate conjunctions express:</a:t>
            </a:r>
            <a:endParaRPr lang="en-US" sz="3200" dirty="0" smtClean="0"/>
          </a:p>
          <a:p>
            <a:r>
              <a:rPr lang="en-US" sz="3200" dirty="0" smtClean="0"/>
              <a:t>Time (after, before, until, when, while, since …)</a:t>
            </a:r>
            <a:endParaRPr lang="en-US" sz="3200" dirty="0" smtClean="0"/>
          </a:p>
          <a:p>
            <a:r>
              <a:rPr lang="en-US" sz="3200" dirty="0" smtClean="0"/>
              <a:t>Reason or cause (as, because)</a:t>
            </a:r>
            <a:endParaRPr lang="en-US" sz="3200" dirty="0" smtClean="0"/>
          </a:p>
          <a:p>
            <a:r>
              <a:rPr lang="en-US" sz="3200" dirty="0" smtClean="0"/>
              <a:t>Result or effect (in order that, so that)</a:t>
            </a:r>
            <a:endParaRPr lang="en-US" sz="3200" dirty="0" smtClean="0"/>
          </a:p>
          <a:p>
            <a:r>
              <a:rPr lang="en-US" sz="3200" dirty="0" smtClean="0"/>
              <a:t>Condition (even if, if, unless)</a:t>
            </a:r>
            <a:endParaRPr lang="en-US" sz="3200" dirty="0" smtClean="0"/>
          </a:p>
          <a:p>
            <a:r>
              <a:rPr lang="en-US" sz="3200" dirty="0" smtClean="0"/>
              <a:t>Contrast (although, even though, though, whereas)</a:t>
            </a:r>
            <a:endParaRPr lang="en-US" sz="3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943600" y="3505200"/>
            <a:ext cx="1752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90800" y="2057400"/>
            <a:ext cx="1752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Patterns with Subordinate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Dependent clause, independent clause. (comma)</a:t>
            </a:r>
          </a:p>
          <a:p>
            <a:pPr lvl="1"/>
            <a:r>
              <a:rPr lang="en-US" dirty="0" smtClean="0"/>
              <a:t>Example:  Even though she studied for the exam until 2 a.m., she did not receive an A.</a:t>
            </a:r>
          </a:p>
          <a:p>
            <a:r>
              <a:rPr lang="en-US" dirty="0" smtClean="0"/>
              <a:t>Independent clause dependent clause. (no comma)</a:t>
            </a:r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dirty="0" smtClean="0"/>
              <a:t> She </a:t>
            </a:r>
            <a:r>
              <a:rPr lang="en-US" dirty="0" smtClean="0"/>
              <a:t>did not receive an </a:t>
            </a:r>
            <a:r>
              <a:rPr lang="en-US" dirty="0" smtClean="0"/>
              <a:t>A even though </a:t>
            </a:r>
            <a:r>
              <a:rPr lang="en-US" dirty="0" smtClean="0"/>
              <a:t>she studied for the exam until 2 a.m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209800" y="4800600"/>
            <a:ext cx="609600" cy="3810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191000" y="5181600"/>
            <a:ext cx="609600" cy="3810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733800" y="3962400"/>
            <a:ext cx="762000" cy="3048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324600" y="2667000"/>
            <a:ext cx="609600" cy="3810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 </a:t>
            </a:r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Relative pronouns:</a:t>
            </a:r>
          </a:p>
          <a:p>
            <a:pPr lvl="1">
              <a:buNone/>
            </a:pPr>
            <a:r>
              <a:rPr lang="en-US" sz="2800" dirty="0" smtClean="0"/>
              <a:t>Who, which, that</a:t>
            </a:r>
            <a:endParaRPr lang="en-US" dirty="0" smtClean="0"/>
          </a:p>
          <a:p>
            <a:pPr lvl="1"/>
            <a:r>
              <a:rPr lang="en-US" i="1" dirty="0" smtClean="0"/>
              <a:t>Who</a:t>
            </a:r>
            <a:r>
              <a:rPr lang="en-US" dirty="0" smtClean="0"/>
              <a:t> refers to people – He is the man </a:t>
            </a:r>
            <a:r>
              <a:rPr lang="en-US" i="1" dirty="0" smtClean="0"/>
              <a:t>who bought the car.</a:t>
            </a:r>
          </a:p>
          <a:p>
            <a:pPr lvl="1"/>
            <a:r>
              <a:rPr lang="en-US" i="1" dirty="0" smtClean="0"/>
              <a:t>Which</a:t>
            </a:r>
            <a:r>
              <a:rPr lang="en-US" dirty="0" smtClean="0"/>
              <a:t> refers to things – Years of effort produced the Hubble telescope, </a:t>
            </a:r>
            <a:r>
              <a:rPr lang="en-US" i="1" dirty="0" smtClean="0"/>
              <a:t>which is very powerful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That</a:t>
            </a:r>
            <a:r>
              <a:rPr lang="en-US" dirty="0" smtClean="0"/>
              <a:t> refers to things or to groups of people – The subject </a:t>
            </a:r>
            <a:r>
              <a:rPr lang="en-US" i="1" dirty="0" smtClean="0"/>
              <a:t>that we discussed </a:t>
            </a:r>
            <a:r>
              <a:rPr lang="en-US" dirty="0" smtClean="0"/>
              <a:t>was global warming. The Beatles was the band </a:t>
            </a:r>
            <a:r>
              <a:rPr lang="en-US" i="1" dirty="0" smtClean="0"/>
              <a:t>that changed music forever</a:t>
            </a:r>
            <a:r>
              <a:rPr lang="en-US" dirty="0" smtClean="0"/>
              <a:t>.</a:t>
            </a:r>
            <a:endParaRPr lang="en-US" i="1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33800" y="5410200"/>
            <a:ext cx="685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33800" y="3962400"/>
            <a:ext cx="762000" cy="381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172200" y="2133600"/>
            <a:ext cx="5334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Punctuating C</a:t>
            </a:r>
            <a:r>
              <a:rPr lang="en-US" dirty="0" smtClean="0"/>
              <a:t>omplex </a:t>
            </a:r>
            <a:r>
              <a:rPr lang="en-US" dirty="0" smtClean="0"/>
              <a:t>Sentences with </a:t>
            </a:r>
            <a:r>
              <a:rPr lang="en-US" dirty="0" smtClean="0"/>
              <a:t>relative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74152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That:  </a:t>
            </a:r>
            <a:r>
              <a:rPr lang="en-US" sz="2800" dirty="0" smtClean="0"/>
              <a:t>No commas are necessary</a:t>
            </a:r>
          </a:p>
          <a:p>
            <a:pPr lvl="1"/>
            <a:r>
              <a:rPr lang="en-US" sz="2500" dirty="0" smtClean="0"/>
              <a:t>Example: The freshman did the homework </a:t>
            </a:r>
            <a:r>
              <a:rPr lang="en-US" sz="2500" i="1" dirty="0" smtClean="0"/>
              <a:t>that was assigned</a:t>
            </a:r>
            <a:r>
              <a:rPr lang="en-US" sz="2500" dirty="0" smtClean="0"/>
              <a:t>.</a:t>
            </a:r>
          </a:p>
          <a:p>
            <a:r>
              <a:rPr lang="en-US" sz="2800" b="1" dirty="0" smtClean="0"/>
              <a:t>Who, which: </a:t>
            </a:r>
            <a:r>
              <a:rPr lang="en-US" sz="2800" dirty="0" smtClean="0"/>
              <a:t>Commas </a:t>
            </a:r>
            <a:r>
              <a:rPr lang="en-US" sz="2800" b="1" i="1" dirty="0" smtClean="0"/>
              <a:t>may</a:t>
            </a:r>
            <a:r>
              <a:rPr lang="en-US" sz="2800" dirty="0" smtClean="0"/>
              <a:t> be necessary</a:t>
            </a:r>
          </a:p>
          <a:p>
            <a:pPr lvl="1"/>
            <a:r>
              <a:rPr lang="en-US" dirty="0" smtClean="0"/>
              <a:t>Commas are necessary when the information in the clause is non-restrictive – when the information is extra and not necessary to the meaning of the sentence.</a:t>
            </a:r>
          </a:p>
          <a:p>
            <a:pPr lvl="2"/>
            <a:r>
              <a:rPr lang="en-US" sz="2600" dirty="0" smtClean="0"/>
              <a:t>Example: My car, </a:t>
            </a:r>
            <a:r>
              <a:rPr lang="en-US" sz="2600" i="1" dirty="0" smtClean="0"/>
              <a:t>which is a Honda</a:t>
            </a:r>
            <a:r>
              <a:rPr lang="en-US" sz="2600" dirty="0" smtClean="0"/>
              <a:t>, is very old.</a:t>
            </a:r>
          </a:p>
          <a:p>
            <a:pPr lvl="1"/>
            <a:r>
              <a:rPr lang="en-US" dirty="0" smtClean="0"/>
              <a:t>Commas are </a:t>
            </a:r>
            <a:r>
              <a:rPr lang="en-US" dirty="0" smtClean="0"/>
              <a:t>not necessary </a:t>
            </a:r>
            <a:r>
              <a:rPr lang="en-US" dirty="0" smtClean="0"/>
              <a:t>when the information in the clause is </a:t>
            </a:r>
            <a:r>
              <a:rPr lang="en-US" dirty="0" smtClean="0"/>
              <a:t>restrictive </a:t>
            </a:r>
            <a:r>
              <a:rPr lang="en-US" dirty="0" smtClean="0"/>
              <a:t>– when the information </a:t>
            </a:r>
            <a:r>
              <a:rPr lang="en-US" dirty="0" smtClean="0"/>
              <a:t>is </a:t>
            </a:r>
            <a:r>
              <a:rPr lang="en-US" dirty="0" smtClean="0"/>
              <a:t>necessary to the meaning of the sentence.</a:t>
            </a:r>
          </a:p>
          <a:p>
            <a:pPr lvl="2"/>
            <a:r>
              <a:rPr lang="en-US" sz="2600" dirty="0" smtClean="0"/>
              <a:t>Example: </a:t>
            </a:r>
            <a:r>
              <a:rPr lang="en-US" sz="2600" dirty="0" smtClean="0"/>
              <a:t>The car </a:t>
            </a:r>
            <a:r>
              <a:rPr lang="en-US" sz="2600" i="1" dirty="0" smtClean="0"/>
              <a:t>which is in the yellow zone</a:t>
            </a:r>
            <a:r>
              <a:rPr lang="en-US" sz="2600" dirty="0" smtClean="0"/>
              <a:t> is going to be towed.</a:t>
            </a:r>
            <a:endParaRPr lang="en-US" sz="26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omplex </a:t>
            </a:r>
            <a:r>
              <a:rPr lang="en-US" dirty="0" smtClean="0"/>
              <a:t>Sentences: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</a:t>
            </a:r>
            <a:r>
              <a:rPr lang="en-US" dirty="0" smtClean="0"/>
              <a:t>omplex </a:t>
            </a:r>
            <a:r>
              <a:rPr lang="en-US" dirty="0" smtClean="0"/>
              <a:t>sentences are important in writing.</a:t>
            </a:r>
          </a:p>
          <a:p>
            <a:r>
              <a:rPr lang="en-US" dirty="0" smtClean="0"/>
              <a:t>They make writing more sophisticated.</a:t>
            </a:r>
          </a:p>
          <a:p>
            <a:r>
              <a:rPr lang="en-US" dirty="0" smtClean="0"/>
              <a:t>They help connect ideas.</a:t>
            </a:r>
          </a:p>
          <a:p>
            <a:r>
              <a:rPr lang="en-US" dirty="0" smtClean="0"/>
              <a:t>They show the relationship between ideas.</a:t>
            </a:r>
          </a:p>
          <a:p>
            <a:r>
              <a:rPr lang="en-US" dirty="0" smtClean="0"/>
              <a:t>They help writers achieve sentence variety</a:t>
            </a:r>
          </a:p>
          <a:p>
            <a:r>
              <a:rPr lang="en-US" dirty="0" smtClean="0"/>
              <a:t>They can help writers have more impact.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266</TotalTime>
  <Words>484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Complex sentences</vt:lpstr>
      <vt:lpstr>Complex Sentences</vt:lpstr>
      <vt:lpstr>Examples:</vt:lpstr>
      <vt:lpstr>Types of complex sentences</vt:lpstr>
      <vt:lpstr>Type 1: Subordinating Conjunctions</vt:lpstr>
      <vt:lpstr>2 Patterns with Subordinate Conjunctions</vt:lpstr>
      <vt:lpstr>Relative Pronouns</vt:lpstr>
      <vt:lpstr>Punctuating Complex Sentences with relative pronouns</vt:lpstr>
      <vt:lpstr>Complex Sentences: Importance</vt:lpstr>
    </vt:vector>
  </TitlesOfParts>
  <Company>Lane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and Contrast</dc:title>
  <dc:creator>MitchellA</dc:creator>
  <cp:lastModifiedBy>MitchellA</cp:lastModifiedBy>
  <cp:revision>26</cp:revision>
  <dcterms:created xsi:type="dcterms:W3CDTF">2011-07-22T20:54:30Z</dcterms:created>
  <dcterms:modified xsi:type="dcterms:W3CDTF">2011-07-27T18:46:59Z</dcterms:modified>
</cp:coreProperties>
</file>