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7" r:id="rId4"/>
    <p:sldId id="258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628" autoAdjust="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9FD8B2-3902-45F7-AB8F-E8F29B5A81F0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A81041-1BF1-4FCD-9D7A-679D93B07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31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90C9E6-2801-4C8F-99E7-A497AA5659A6}" type="slidenum">
              <a:rPr lang="en-US" altLang="en-US" smtClean="0"/>
              <a:pPr eaLnBrk="1" hangingPunct="1"/>
              <a:t>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1E997C-A72A-4271-8E21-5F60D722FA51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CC18DC-15B5-4B4E-B706-E62858E71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65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246-F344-42D8-BEA8-0BDA1FE61B29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8DB6-815E-4F64-9C57-1C718465A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6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80300-075D-4915-BEA5-28F52CBE77DD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38130-F0AB-4F91-84D0-381C98A8D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12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6DFE-2DC0-4DCF-B9E5-4F7273651D5D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5C50-714A-4E93-9817-75510082CD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5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133FF-B1D9-4882-B0D9-EC12B0247C83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ECB785-514E-418E-96E9-D1F74E3BB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00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D16E1B-660C-4980-9FC1-85219F7B5E77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E8175D-C9EC-4776-A376-3BA3C58A3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82B5E0-13FC-4685-9CE4-22967F010B45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21ABED-5622-4B3F-ABD1-363CB0DFBE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9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277D-6736-48B3-A46A-C13B5A22658D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5E2D-F6D6-43A9-8B82-6970153EB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7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ED272-FE46-40EE-AA4C-388BC0B7B109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BBB9EB-5701-4D79-B6EF-5A7606DD5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2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3ADF-2EA7-4AFB-939E-9F24776D73EA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AE3F-DB26-4F5C-91A0-61A1404DE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3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E76DD7-A1D8-4D7D-BFE1-5FDB4554E10A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EB695BC-D087-4C52-96EA-92F7B85A7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21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A24B17-6B27-4051-AC39-23E916FE7CC7}" type="datetimeFigureOut">
              <a:rPr lang="en-US"/>
              <a:pPr>
                <a:defRPr/>
              </a:pPr>
              <a:t>1/6/2014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D01DA79-DA8C-4630-AB38-9F692A3E3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0" r:id="rId6"/>
    <p:sldLayoutId id="2147483777" r:id="rId7"/>
    <p:sldLayoutId id="2147483771" r:id="rId8"/>
    <p:sldLayoutId id="2147483778" r:id="rId9"/>
    <p:sldLayoutId id="2147483772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Utilizing consistent grammatical structures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Parallelism?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Parallelism is the use of the same structure in a list of two or more items.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We must use matching grammatical structures.</a:t>
            </a:r>
          </a:p>
          <a:p>
            <a:pPr eaLnBrk="1" hangingPunct="1">
              <a:defRPr/>
            </a:pPr>
            <a:r>
              <a:rPr lang="en-US" dirty="0" smtClean="0"/>
              <a:t>Incorrect Example:</a:t>
            </a:r>
          </a:p>
          <a:p>
            <a:pPr lvl="1" eaLnBrk="1" hangingPunct="1">
              <a:defRPr/>
            </a:pPr>
            <a:r>
              <a:rPr lang="en-US" dirty="0" smtClean="0"/>
              <a:t>I love cooking, swimming, and </a:t>
            </a:r>
            <a:r>
              <a:rPr lang="en-US" u="sng" dirty="0" smtClean="0"/>
              <a:t>to read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/>
              <a:t>C</a:t>
            </a:r>
            <a:r>
              <a:rPr lang="en-US" dirty="0" smtClean="0"/>
              <a:t>orrect </a:t>
            </a:r>
            <a:r>
              <a:rPr lang="en-US" dirty="0"/>
              <a:t>Example:</a:t>
            </a:r>
          </a:p>
          <a:p>
            <a:pPr lvl="1" eaLnBrk="1" hangingPunct="1">
              <a:defRPr/>
            </a:pPr>
            <a:r>
              <a:rPr lang="en-US" dirty="0"/>
              <a:t>I love </a:t>
            </a:r>
            <a:r>
              <a:rPr lang="en-US" i="1" dirty="0"/>
              <a:t>cooking</a:t>
            </a:r>
            <a:r>
              <a:rPr lang="en-US" dirty="0"/>
              <a:t>, </a:t>
            </a:r>
            <a:r>
              <a:rPr lang="en-US" i="1" dirty="0"/>
              <a:t>swimming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i="1" dirty="0" smtClean="0"/>
              <a:t>reading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pic>
        <p:nvPicPr>
          <p:cNvPr id="10244" name="Picture 4" descr="C:\Users\MitchellA\AppData\Local\Microsoft\Windows\Temporary Internet Files\Content.IE5\YXYOAHVJ\MC9001609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0825"/>
            <a:ext cx="1517650" cy="149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/>
              <a:t>Examples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3200" dirty="0" smtClean="0"/>
              <a:t>Nouns: I like to read </a:t>
            </a:r>
            <a:r>
              <a:rPr lang="en-US" sz="3200" i="1" dirty="0" smtClean="0"/>
              <a:t>books</a:t>
            </a:r>
            <a:r>
              <a:rPr lang="en-US" sz="3200" dirty="0" smtClean="0"/>
              <a:t>, </a:t>
            </a:r>
            <a:r>
              <a:rPr lang="en-US" sz="3200" i="1" dirty="0" smtClean="0"/>
              <a:t>magazines</a:t>
            </a:r>
            <a:r>
              <a:rPr lang="en-US" sz="3200" dirty="0" smtClean="0"/>
              <a:t>, and </a:t>
            </a:r>
            <a:r>
              <a:rPr lang="en-US" sz="3200" i="1" dirty="0" smtClean="0"/>
              <a:t>blogs</a:t>
            </a:r>
            <a:r>
              <a:rPr lang="en-US" sz="3200" dirty="0" smtClean="0"/>
              <a:t>.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3200" dirty="0" smtClean="0"/>
              <a:t>Verb forms: </a:t>
            </a:r>
            <a:r>
              <a:rPr lang="en-US" sz="3200" dirty="0" smtClean="0"/>
              <a:t>Over the weekend I </a:t>
            </a:r>
            <a:r>
              <a:rPr lang="en-US" sz="3200" i="1" dirty="0" smtClean="0"/>
              <a:t>read, swam</a:t>
            </a:r>
            <a:r>
              <a:rPr lang="en-US" sz="3200" dirty="0" smtClean="0"/>
              <a:t>, and </a:t>
            </a:r>
            <a:r>
              <a:rPr lang="en-US" sz="3200" i="1" dirty="0" smtClean="0"/>
              <a:t>hiked</a:t>
            </a:r>
            <a:r>
              <a:rPr lang="en-US" sz="3200" dirty="0" smtClean="0"/>
              <a:t>.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3200" dirty="0" smtClean="0"/>
              <a:t>Adjectives: It is </a:t>
            </a:r>
            <a:r>
              <a:rPr lang="en-US" sz="3200" i="1" dirty="0" smtClean="0"/>
              <a:t>cloudy, windy</a:t>
            </a:r>
            <a:r>
              <a:rPr lang="en-US" sz="3200" dirty="0" smtClean="0"/>
              <a:t>, and </a:t>
            </a:r>
            <a:r>
              <a:rPr lang="en-US" sz="3200" i="1" dirty="0" smtClean="0"/>
              <a:t>cold</a:t>
            </a:r>
            <a:r>
              <a:rPr lang="en-US" sz="3200" dirty="0" smtClean="0"/>
              <a:t> today.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3200" dirty="0" smtClean="0"/>
              <a:t>Phrases or clauses: </a:t>
            </a:r>
            <a:r>
              <a:rPr lang="en-US" sz="3200" i="1" dirty="0" smtClean="0"/>
              <a:t>Martina cares about her professional life </a:t>
            </a:r>
            <a:r>
              <a:rPr lang="en-US" sz="3200" dirty="0" smtClean="0"/>
              <a:t>as much as </a:t>
            </a:r>
            <a:r>
              <a:rPr lang="en-US" sz="3200" i="1" dirty="0" smtClean="0"/>
              <a:t>she cares about her social life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Check and Correct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Marta’s daughter, Fran, adores math, grammar, and </a:t>
            </a:r>
            <a:r>
              <a:rPr lang="en-US" strike="sngStrike" dirty="0" smtClean="0"/>
              <a:t>practicing</a:t>
            </a:r>
            <a:r>
              <a:rPr lang="en-US" dirty="0" smtClean="0"/>
              <a:t> spelling.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She loves reading, writing, and </a:t>
            </a:r>
            <a:r>
              <a:rPr lang="en-US" strike="sngStrike" dirty="0" smtClean="0"/>
              <a:t>to</a:t>
            </a:r>
            <a:r>
              <a:rPr lang="en-US" dirty="0" smtClean="0"/>
              <a:t> doing math problems.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She is both talented and </a:t>
            </a:r>
            <a:r>
              <a:rPr lang="en-US" strike="sngStrike" dirty="0" smtClean="0"/>
              <a:t>has</a:t>
            </a:r>
            <a:r>
              <a:rPr lang="en-US" dirty="0" smtClean="0"/>
              <a:t> motivated.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For Fran, reading is more fun than </a:t>
            </a:r>
            <a:r>
              <a:rPr lang="en-US" strike="sngStrike" dirty="0" smtClean="0"/>
              <a:t>to</a:t>
            </a:r>
            <a:r>
              <a:rPr lang="en-US" dirty="0" smtClean="0"/>
              <a:t> playing outside.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Fran cares about her grades as much as she cares about her friends. Correct!</a:t>
            </a:r>
            <a:endParaRPr lang="en-US" dirty="0" smtClean="0"/>
          </a:p>
          <a:p>
            <a:pPr marL="365760" lvl="1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dirty="0" smtClean="0"/>
              <a:t>Sentences </a:t>
            </a:r>
            <a:r>
              <a:rPr lang="en-US" altLang="en-US" dirty="0" smtClean="0"/>
              <a:t>require parallel structure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Series of two or more nouns, verbs, adjectives, phrases, or clauses</a:t>
            </a:r>
            <a:endParaRPr lang="en-US" altLang="en-US" dirty="0" smtClean="0"/>
          </a:p>
          <a:p>
            <a:r>
              <a:rPr lang="en-US" altLang="en-US" dirty="0" smtClean="0"/>
              <a:t>Correct parallelism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Rephrase sentences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Check to be sure grammatical structures are matching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234</TotalTime>
  <Words>216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Tw Cen MT</vt:lpstr>
      <vt:lpstr>Wingdings</vt:lpstr>
      <vt:lpstr>Wingdings 2</vt:lpstr>
      <vt:lpstr>Calibri</vt:lpstr>
      <vt:lpstr>Median</vt:lpstr>
      <vt:lpstr>parallelism</vt:lpstr>
      <vt:lpstr>What is Parallelism?</vt:lpstr>
      <vt:lpstr>Examples</vt:lpstr>
      <vt:lpstr>Check and Correct</vt:lpstr>
      <vt:lpstr>Summary</vt:lpstr>
    </vt:vector>
  </TitlesOfParts>
  <Company>Lane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Prepositional Phrases</dc:title>
  <dc:creator>mitchella</dc:creator>
  <cp:lastModifiedBy>MitchellA</cp:lastModifiedBy>
  <cp:revision>29</cp:revision>
  <dcterms:created xsi:type="dcterms:W3CDTF">2012-02-21T21:50:00Z</dcterms:created>
  <dcterms:modified xsi:type="dcterms:W3CDTF">2014-01-06T19:17:06Z</dcterms:modified>
</cp:coreProperties>
</file>